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4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8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27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71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63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88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3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38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91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2200-9193-4BB1-B912-E6C06A9B9A31}" type="datetimeFigureOut">
              <a:rPr lang="zh-TW" altLang="en-US" smtClean="0"/>
              <a:t>2024/1/31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1D11-54AD-4DF9-AD66-D32320F815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46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22A542E-B516-4DB5-B69B-EC2DA15D44BA}"/>
              </a:ext>
            </a:extLst>
          </p:cNvPr>
          <p:cNvSpPr/>
          <p:nvPr/>
        </p:nvSpPr>
        <p:spPr>
          <a:xfrm>
            <a:off x="-3393" y="-12679"/>
            <a:ext cx="2064687" cy="273673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B075D0F-B936-4EBD-AA7B-F70765330DB3}"/>
              </a:ext>
            </a:extLst>
          </p:cNvPr>
          <p:cNvSpPr/>
          <p:nvPr/>
        </p:nvSpPr>
        <p:spPr>
          <a:xfrm>
            <a:off x="-3393" y="64294"/>
            <a:ext cx="3218122" cy="21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BOX PC Products</a:t>
            </a:r>
            <a:endParaRPr lang="zh-TW" altLang="en-US" sz="11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9131F0-0FB3-4D82-9BD0-B7038BEB6F66}"/>
              </a:ext>
            </a:extLst>
          </p:cNvPr>
          <p:cNvSpPr/>
          <p:nvPr/>
        </p:nvSpPr>
        <p:spPr>
          <a:xfrm>
            <a:off x="405255" y="664250"/>
            <a:ext cx="3637215" cy="252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AMX-FA10000U Series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02E3486-633D-43DF-99F4-7AC37497B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879487"/>
              </p:ext>
            </p:extLst>
          </p:nvPr>
        </p:nvGraphicFramePr>
        <p:xfrm>
          <a:off x="4042470" y="1897965"/>
          <a:ext cx="2778209" cy="944880"/>
        </p:xfrm>
        <a:graphic>
          <a:graphicData uri="http://schemas.openxmlformats.org/drawingml/2006/table">
            <a:tbl>
              <a:tblPr/>
              <a:tblGrid>
                <a:gridCol w="2778209">
                  <a:extLst>
                    <a:ext uri="{9D8B030D-6E8A-4147-A177-3AD203B41FA5}">
                      <a16:colId xmlns:a16="http://schemas.microsoft.com/office/drawing/2014/main" val="3804988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kern="1200" dirty="0">
                          <a:solidFill>
                            <a:srgbClr val="30AFB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・</a:t>
                      </a:r>
                      <a:r>
                        <a:rPr lang="zh-TW" altLang="en-US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 </a:t>
                      </a:r>
                      <a:r>
                        <a:rPr lang="en-US" altLang="zh-TW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Intel® Comet Lake U processor</a:t>
                      </a:r>
                      <a:b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</a:br>
                      <a:r>
                        <a:rPr lang="ja-JP" altLang="en-US" sz="800" b="1" dirty="0">
                          <a:solidFill>
                            <a:srgbClr val="30AFB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 </a:t>
                      </a:r>
                      <a:r>
                        <a:rPr lang="en-US" altLang="ja-JP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Dual</a:t>
                      </a:r>
                      <a:r>
                        <a:rPr lang="en-US" altLang="zh-TW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 Channel SO-DIMM DDR4 up to 32GB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kern="1200" dirty="0">
                          <a:solidFill>
                            <a:srgbClr val="30AFB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・ </a:t>
                      </a:r>
                      <a:r>
                        <a:rPr lang="en-US" altLang="zh-TW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Intel UHD Graphics, </a:t>
                      </a:r>
                      <a:r>
                        <a:rPr lang="pt-BR" altLang="zh-TW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Dual displays via HDMI, DP</a:t>
                      </a:r>
                      <a:b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</a:br>
                      <a:r>
                        <a:rPr lang="ja-JP" altLang="en-US" sz="800" b="1" kern="1200" dirty="0">
                          <a:solidFill>
                            <a:srgbClr val="30AFB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・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 </a:t>
                      </a:r>
                      <a:r>
                        <a:rPr lang="en-US" altLang="zh-TW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Storage: SATA3.0, 1x M.2 for 2242 SSD/4G</a:t>
                      </a:r>
                      <a:b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</a:br>
                      <a:r>
                        <a:rPr lang="ja-JP" altLang="en-US" sz="800" b="1" dirty="0">
                          <a:solidFill>
                            <a:srgbClr val="30AFB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 </a:t>
                      </a:r>
                      <a:r>
                        <a:rPr lang="en-US" altLang="zh-TW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Expansion: 1x M.2 For </a:t>
                      </a:r>
                      <a:r>
                        <a:rPr lang="en-US" altLang="zh-TW" sz="800" b="0" kern="1200" dirty="0" err="1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WiFi</a:t>
                      </a:r>
                      <a:r>
                        <a:rPr lang="en-US" altLang="zh-TW" sz="800" b="0" kern="120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dirty="0">
                          <a:solidFill>
                            <a:srgbClr val="30AFB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・</a:t>
                      </a:r>
                      <a:r>
                        <a:rPr lang="en-US" altLang="ja-JP" sz="800" b="1" u="none" strike="noStrike" dirty="0">
                          <a:solidFill>
                            <a:srgbClr val="30AFB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  <a:r>
                        <a:rPr lang="en-US" altLang="zh-TW" sz="8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 x LAN Intel i210 , 1 x LAN Intel i219 </a:t>
                      </a:r>
                      <a:br>
                        <a:rPr lang="en-US" sz="800" b="0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</a:b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71438" marR="71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208519"/>
                  </a:ext>
                </a:extLst>
              </a:tr>
            </a:tbl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8FB47FBB-9ED4-4FA5-90DF-816184134CED}"/>
              </a:ext>
            </a:extLst>
          </p:cNvPr>
          <p:cNvGrpSpPr/>
          <p:nvPr/>
        </p:nvGrpSpPr>
        <p:grpSpPr>
          <a:xfrm>
            <a:off x="4194228" y="1268154"/>
            <a:ext cx="326318" cy="297844"/>
            <a:chOff x="4988629" y="1526845"/>
            <a:chExt cx="326318" cy="29784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C2C13C0-314D-4BFF-9A36-83E88023A8DF}"/>
                </a:ext>
              </a:extLst>
            </p:cNvPr>
            <p:cNvSpPr/>
            <p:nvPr/>
          </p:nvSpPr>
          <p:spPr>
            <a:xfrm>
              <a:off x="4988629" y="1526845"/>
              <a:ext cx="326318" cy="2978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792D55F-A609-4B47-996B-E02522B8AA4B}"/>
                </a:ext>
              </a:extLst>
            </p:cNvPr>
            <p:cNvSpPr/>
            <p:nvPr/>
          </p:nvSpPr>
          <p:spPr>
            <a:xfrm>
              <a:off x="5021110" y="1594302"/>
              <a:ext cx="283174" cy="184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8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BOXPC</a:t>
              </a:r>
              <a:endParaRPr lang="zh-TW" altLang="en-US" sz="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C5498451-DB37-42F7-B1BA-91A7A219B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22" t="56053" r="3251" b="5621"/>
          <a:stretch/>
        </p:blipFill>
        <p:spPr>
          <a:xfrm>
            <a:off x="4972869" y="1264104"/>
            <a:ext cx="317156" cy="29507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070070A-3F1B-40A4-8092-3DF0FADFCD99}"/>
              </a:ext>
            </a:extLst>
          </p:cNvPr>
          <p:cNvSpPr/>
          <p:nvPr/>
        </p:nvSpPr>
        <p:spPr>
          <a:xfrm>
            <a:off x="20258" y="3030091"/>
            <a:ext cx="6837742" cy="229174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1FAE384-D26B-4F22-9B45-8AE42A347EDD}"/>
              </a:ext>
            </a:extLst>
          </p:cNvPr>
          <p:cNvSpPr/>
          <p:nvPr/>
        </p:nvSpPr>
        <p:spPr>
          <a:xfrm>
            <a:off x="377161" y="3058283"/>
            <a:ext cx="3218122" cy="21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1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SPEC</a:t>
            </a:r>
            <a:endParaRPr lang="zh-TW" altLang="en-US" sz="11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BF58B48-3C57-4EBE-875E-EE9BB4B87EDE}"/>
              </a:ext>
            </a:extLst>
          </p:cNvPr>
          <p:cNvSpPr/>
          <p:nvPr/>
        </p:nvSpPr>
        <p:spPr>
          <a:xfrm>
            <a:off x="20255" y="6769482"/>
            <a:ext cx="6837742" cy="229174"/>
          </a:xfrm>
          <a:prstGeom prst="rect">
            <a:avLst/>
          </a:prstGeom>
          <a:solidFill>
            <a:srgbClr val="3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035215EA-9A50-42D7-9FD5-5593BDCE1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095" y="9447201"/>
            <a:ext cx="1065178" cy="423579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65BD68B1-E54A-40AB-BA2A-C719D8A691D2}"/>
              </a:ext>
            </a:extLst>
          </p:cNvPr>
          <p:cNvSpPr/>
          <p:nvPr/>
        </p:nvSpPr>
        <p:spPr>
          <a:xfrm>
            <a:off x="373768" y="6801192"/>
            <a:ext cx="3218122" cy="215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1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Dimensions</a:t>
            </a:r>
            <a:endParaRPr lang="zh-TW" altLang="en-US" sz="11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EDF691E-D802-4282-A14A-0E68789590BD}"/>
              </a:ext>
            </a:extLst>
          </p:cNvPr>
          <p:cNvSpPr/>
          <p:nvPr/>
        </p:nvSpPr>
        <p:spPr>
          <a:xfrm>
            <a:off x="-3393" y="6769482"/>
            <a:ext cx="405256" cy="229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7E5A622-5698-4E49-8FC6-C85B8FA1D89A}"/>
              </a:ext>
            </a:extLst>
          </p:cNvPr>
          <p:cNvSpPr/>
          <p:nvPr/>
        </p:nvSpPr>
        <p:spPr>
          <a:xfrm>
            <a:off x="2956" y="3030091"/>
            <a:ext cx="399344" cy="229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55784884-429E-4104-8F5B-7D6242024BF0}"/>
              </a:ext>
            </a:extLst>
          </p:cNvPr>
          <p:cNvSpPr/>
          <p:nvPr/>
        </p:nvSpPr>
        <p:spPr>
          <a:xfrm rot="5400000">
            <a:off x="263825" y="6838694"/>
            <a:ext cx="129135" cy="90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FE93E2E6-A901-40FC-BC5E-FB781FD5E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88545"/>
              </p:ext>
            </p:extLst>
          </p:nvPr>
        </p:nvGraphicFramePr>
        <p:xfrm>
          <a:off x="4127416" y="1679532"/>
          <a:ext cx="673184" cy="229404"/>
        </p:xfrm>
        <a:graphic>
          <a:graphicData uri="http://schemas.openxmlformats.org/drawingml/2006/table">
            <a:tbl>
              <a:tblPr/>
              <a:tblGrid>
                <a:gridCol w="673184">
                  <a:extLst>
                    <a:ext uri="{9D8B030D-6E8A-4147-A177-3AD203B41FA5}">
                      <a16:colId xmlns:a16="http://schemas.microsoft.com/office/drawing/2014/main" val="3804988737"/>
                    </a:ext>
                  </a:extLst>
                </a:gridCol>
              </a:tblGrid>
              <a:tr h="229404">
                <a:tc>
                  <a:txBody>
                    <a:bodyPr/>
                    <a:lstStyle/>
                    <a:p>
                      <a:pPr fontAlgn="t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Features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71438" marR="71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208519"/>
                  </a:ext>
                </a:extLst>
              </a:tr>
            </a:tbl>
          </a:graphicData>
        </a:graphic>
      </p:graphicFrame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8F771A06-3389-4DB6-8F8A-DC88F1DE4177}"/>
              </a:ext>
            </a:extLst>
          </p:cNvPr>
          <p:cNvCxnSpPr/>
          <p:nvPr/>
        </p:nvCxnSpPr>
        <p:spPr>
          <a:xfrm>
            <a:off x="511432" y="897121"/>
            <a:ext cx="282725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0AC8CF1F-304F-4A24-8E01-1869D85EF240}"/>
              </a:ext>
            </a:extLst>
          </p:cNvPr>
          <p:cNvSpPr/>
          <p:nvPr/>
        </p:nvSpPr>
        <p:spPr>
          <a:xfrm rot="5400000">
            <a:off x="267218" y="3107171"/>
            <a:ext cx="129135" cy="90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1D1ED44-56F9-4252-B236-0BF3722DB5D3}"/>
              </a:ext>
            </a:extLst>
          </p:cNvPr>
          <p:cNvSpPr/>
          <p:nvPr/>
        </p:nvSpPr>
        <p:spPr>
          <a:xfrm>
            <a:off x="404427" y="941484"/>
            <a:ext cx="5305667" cy="192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Intel® Comet Lake U based Embedded </a:t>
            </a:r>
            <a:r>
              <a:rPr lang="en-US" altLang="zh-TW" sz="1200" dirty="0" err="1">
                <a:solidFill>
                  <a:schemeClr val="bg1">
                    <a:lumMod val="65000"/>
                  </a:schemeClr>
                </a:solidFill>
              </a:rPr>
              <a:t>Fanless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 Industrial PC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6BB01F56-A046-4278-B670-AC6FB836D2C0}"/>
              </a:ext>
            </a:extLst>
          </p:cNvPr>
          <p:cNvGrpSpPr/>
          <p:nvPr/>
        </p:nvGrpSpPr>
        <p:grpSpPr>
          <a:xfrm>
            <a:off x="2078929" y="1555872"/>
            <a:ext cx="1680154" cy="1422774"/>
            <a:chOff x="0" y="0"/>
            <a:chExt cx="3507169" cy="2969912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1394FCF-9BC2-4896-B6A4-BE8F416359E9}"/>
                </a:ext>
              </a:extLst>
            </p:cNvPr>
            <p:cNvSpPr/>
            <p:nvPr/>
          </p:nvSpPr>
          <p:spPr>
            <a:xfrm rot="1379716">
              <a:off x="0" y="1794422"/>
              <a:ext cx="2975326" cy="2432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TW" altLang="en-US" sz="110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3FA6B1E-9B09-439D-8532-20E5E76A2ACE}"/>
                </a:ext>
              </a:extLst>
            </p:cNvPr>
            <p:cNvSpPr/>
            <p:nvPr/>
          </p:nvSpPr>
          <p:spPr>
            <a:xfrm rot="17703131">
              <a:off x="1901189" y="1363931"/>
              <a:ext cx="2969912" cy="242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TW" altLang="en-US" sz="1100"/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DE6219EE-C3C9-4DB3-BA3B-30AE25488391}"/>
              </a:ext>
            </a:extLst>
          </p:cNvPr>
          <p:cNvSpPr/>
          <p:nvPr/>
        </p:nvSpPr>
        <p:spPr>
          <a:xfrm rot="1384246">
            <a:off x="2006259" y="2473833"/>
            <a:ext cx="1625229" cy="146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B76025E-F894-40C9-90AD-7F938AEB346C}"/>
              </a:ext>
            </a:extLst>
          </p:cNvPr>
          <p:cNvSpPr/>
          <p:nvPr/>
        </p:nvSpPr>
        <p:spPr>
          <a:xfrm rot="5400000">
            <a:off x="1687184" y="2471493"/>
            <a:ext cx="497475" cy="146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FA3A2BE-D2D3-42A3-B354-4939A5DD459B}"/>
              </a:ext>
            </a:extLst>
          </p:cNvPr>
          <p:cNvSpPr/>
          <p:nvPr/>
        </p:nvSpPr>
        <p:spPr>
          <a:xfrm rot="8631038">
            <a:off x="1644256" y="2656547"/>
            <a:ext cx="307623" cy="57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9396616-5226-462C-8984-76E8C7E0F995}"/>
              </a:ext>
            </a:extLst>
          </p:cNvPr>
          <p:cNvSpPr/>
          <p:nvPr/>
        </p:nvSpPr>
        <p:spPr>
          <a:xfrm rot="1369786">
            <a:off x="1950194" y="2414191"/>
            <a:ext cx="1716205" cy="241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ABF2DE9-23B8-4CF5-A062-6D5C36F945FB}"/>
              </a:ext>
            </a:extLst>
          </p:cNvPr>
          <p:cNvSpPr/>
          <p:nvPr/>
        </p:nvSpPr>
        <p:spPr>
          <a:xfrm>
            <a:off x="225478" y="9679708"/>
            <a:ext cx="1710443" cy="191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www.axcistech.com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5B52ED0-43AB-49B1-B2C3-DC66659DF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69" y="1268154"/>
            <a:ext cx="295077" cy="29507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6519FA2-48B2-4374-B3A8-3A9FBF32E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86" y="7815303"/>
            <a:ext cx="2051965" cy="125231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B2E6D17-434E-E044-EA37-328A50366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364" y="7653900"/>
            <a:ext cx="2259796" cy="14749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FE265B2-FEF6-89BE-ED00-712D6B340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90" b="100000" l="842" r="100000">
                        <a14:backgroundMark x1="74334" y1="92495" x2="74334" y2="92495"/>
                        <a14:backgroundMark x1="93268" y1="66792" x2="93268" y2="66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322" y="1300916"/>
            <a:ext cx="2024146" cy="1513142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CE4649A-627C-B888-FF3A-799146FB9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94060"/>
              </p:ext>
            </p:extLst>
          </p:nvPr>
        </p:nvGraphicFramePr>
        <p:xfrm>
          <a:off x="511432" y="3338858"/>
          <a:ext cx="5847702" cy="3320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943">
                  <a:extLst>
                    <a:ext uri="{9D8B030D-6E8A-4147-A177-3AD203B41FA5}">
                      <a16:colId xmlns:a16="http://schemas.microsoft.com/office/drawing/2014/main" val="1425181895"/>
                    </a:ext>
                  </a:extLst>
                </a:gridCol>
                <a:gridCol w="1094792">
                  <a:extLst>
                    <a:ext uri="{9D8B030D-6E8A-4147-A177-3AD203B41FA5}">
                      <a16:colId xmlns:a16="http://schemas.microsoft.com/office/drawing/2014/main" val="461058597"/>
                    </a:ext>
                  </a:extLst>
                </a:gridCol>
                <a:gridCol w="1990531">
                  <a:extLst>
                    <a:ext uri="{9D8B030D-6E8A-4147-A177-3AD203B41FA5}">
                      <a16:colId xmlns:a16="http://schemas.microsoft.com/office/drawing/2014/main" val="1244372197"/>
                    </a:ext>
                  </a:extLst>
                </a:gridCol>
                <a:gridCol w="1974436">
                  <a:extLst>
                    <a:ext uri="{9D8B030D-6E8A-4147-A177-3AD203B41FA5}">
                      <a16:colId xmlns:a16="http://schemas.microsoft.com/office/drawing/2014/main" val="1819400319"/>
                    </a:ext>
                  </a:extLst>
                </a:gridCol>
              </a:tblGrid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AMX-FA10110U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AMX-FA10210U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18665"/>
                  </a:ext>
                </a:extLst>
              </a:tr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System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CPU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Intel® Core i3-10110U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Intel® Core i5-10210U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7312"/>
                  </a:ext>
                </a:extLst>
              </a:tr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Max. capacity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Dual Channel 2x DDR4 2133MHz, max. 64GB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68791"/>
                  </a:ext>
                </a:extLst>
              </a:tr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Graphic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Controller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Intel® UHD Graphics (Subject to CPU)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8450"/>
                  </a:ext>
                </a:extLst>
              </a:tr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Ethernet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Controller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 x LAN Intel i210 , 1 x LAN Intel i219   Wake on LAN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244055"/>
                  </a:ext>
                </a:extLst>
              </a:tr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Audio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Controller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Realtek HD  1x 2-in-1 Audio Jack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94236"/>
                  </a:ext>
                </a:extLst>
              </a:tr>
              <a:tr h="14436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Storage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Device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n-NO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 xSATA3 for 2.5' HDD or SSD</a:t>
                      </a:r>
                      <a:endParaRPr lang="nn-NO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3207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 x M.2 for 4G or 2242 SSD(SATA definition)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52508"/>
                  </a:ext>
                </a:extLst>
              </a:tr>
              <a:tr h="144369"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I/O Interface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RJ45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2x </a:t>
                      </a:r>
                      <a:r>
                        <a:rPr lang="en-US" sz="700" u="none" strike="noStrike" dirty="0" err="1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GigaLAN</a:t>
                      </a:r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(Wake on LAN supported)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94003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Audio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1x 2-in-1 Audio Jack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835145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USB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4x USB3.1 Gen2 、4x USB2.0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66745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Serial Ports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4x RS232,  2x RS485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204009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HDMI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endParaRPr lang="en-US" altLang="zh-TW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442018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Display 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endParaRPr lang="en-US" altLang="zh-TW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858919"/>
                  </a:ext>
                </a:extLst>
              </a:tr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Power adaptor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1*DC-IN 12V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01719"/>
                  </a:ext>
                </a:extLst>
              </a:tr>
              <a:tr h="14436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Environmental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Operating temperature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-20C~60℃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69883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Operating humidity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 ~ 95% RH @ 55°C (non-condensing)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3784"/>
                  </a:ext>
                </a:extLst>
              </a:tr>
              <a:tr h="14436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Mechanical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Physical dimension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165L x 125W x 65H mm 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7274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Weight (Net)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2KG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523311"/>
                  </a:ext>
                </a:extLst>
              </a:tr>
              <a:tr h="144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Certification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EMI /MEC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Compliant with CE, FCC,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256106"/>
                  </a:ext>
                </a:extLst>
              </a:tr>
              <a:tr h="144369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   Support 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Windows 10 (64-bit)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740461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Linux Kernel 4.X, support Fedora 23(64Bit) &amp;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936721"/>
                  </a:ext>
                </a:extLst>
              </a:tr>
              <a:tr h="144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Ubuntu 16.04 (64Bit) of Skylake-S&amp; </a:t>
                      </a:r>
                      <a:r>
                        <a:rPr lang="en-US" sz="700" u="none" strike="noStrike" dirty="0" err="1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Kabylake</a:t>
                      </a:r>
                      <a:r>
                        <a:rPr lang="en-US" sz="700" u="none" strike="noStrike" dirty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-S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3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23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294</Words>
  <Application>Microsoft Office PowerPoint</Application>
  <PresentationFormat>A4 紙張 (210x297 公釐)</PresentationFormat>
  <Paragraphs>69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Meiryo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 Mikey</dc:creator>
  <cp:lastModifiedBy>Wu Mikey</cp:lastModifiedBy>
  <cp:revision>45</cp:revision>
  <cp:lastPrinted>2020-05-05T07:59:16Z</cp:lastPrinted>
  <dcterms:created xsi:type="dcterms:W3CDTF">2020-04-27T10:02:00Z</dcterms:created>
  <dcterms:modified xsi:type="dcterms:W3CDTF">2024-01-31T08:18:21Z</dcterms:modified>
</cp:coreProperties>
</file>